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322" r:id="rId3"/>
    <p:sldId id="373" r:id="rId4"/>
    <p:sldId id="415" r:id="rId5"/>
    <p:sldId id="416" r:id="rId6"/>
    <p:sldId id="421" r:id="rId7"/>
    <p:sldId id="417" r:id="rId8"/>
    <p:sldId id="418" r:id="rId9"/>
    <p:sldId id="427" r:id="rId10"/>
    <p:sldId id="434" r:id="rId11"/>
    <p:sldId id="433" r:id="rId12"/>
  </p:sldIdLst>
  <p:sldSz cx="9144000" cy="6858000" type="screen4x3"/>
  <p:notesSz cx="6865938" cy="9540875"/>
  <p:custDataLst>
    <p:tags r:id="rId14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ange Sommeling" initials="SS" lastIdx="1" clrIdx="0">
    <p:extLst>
      <p:ext uri="{19B8F6BF-5375-455C-9EA6-DF929625EA0E}">
        <p15:presenceInfo xmlns:p15="http://schemas.microsoft.com/office/powerpoint/2012/main" userId="S-1-5-21-988299426-728374078-612134452-129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ijl, gemiddeld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Stijl, thema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tijl, licht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>
      <p:cViewPr varScale="1">
        <p:scale>
          <a:sx n="72" d="100"/>
          <a:sy n="72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78701"/>
          </a:xfrm>
          <a:prstGeom prst="rect">
            <a:avLst/>
          </a:prstGeom>
        </p:spPr>
        <p:txBody>
          <a:bodyPr vert="horz" lIns="93733" tIns="46866" rIns="93733" bIns="46866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9109" y="1"/>
            <a:ext cx="2975240" cy="478701"/>
          </a:xfrm>
          <a:prstGeom prst="rect">
            <a:avLst/>
          </a:prstGeom>
        </p:spPr>
        <p:txBody>
          <a:bodyPr vert="horz" lIns="93733" tIns="46866" rIns="93733" bIns="46866" rtlCol="0"/>
          <a:lstStyle>
            <a:lvl1pPr algn="r">
              <a:defRPr sz="1200"/>
            </a:lvl1pPr>
          </a:lstStyle>
          <a:p>
            <a:fld id="{13272FD7-0456-4147-AEE5-B6F903C39937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062177"/>
            <a:ext cx="2975240" cy="478700"/>
          </a:xfrm>
          <a:prstGeom prst="rect">
            <a:avLst/>
          </a:prstGeom>
        </p:spPr>
        <p:txBody>
          <a:bodyPr vert="horz" lIns="93733" tIns="46866" rIns="93733" bIns="46866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9109" y="9062177"/>
            <a:ext cx="2975240" cy="478700"/>
          </a:xfrm>
          <a:prstGeom prst="rect">
            <a:avLst/>
          </a:prstGeom>
        </p:spPr>
        <p:txBody>
          <a:bodyPr vert="horz" lIns="93733" tIns="46866" rIns="93733" bIns="46866" rtlCol="0" anchor="b"/>
          <a:lstStyle>
            <a:lvl1pPr algn="r">
              <a:defRPr sz="1200"/>
            </a:lvl1pPr>
          </a:lstStyle>
          <a:p>
            <a:fld id="{15D46942-FCD7-4061-8058-219CA4D37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853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0" y="3670300"/>
            <a:ext cx="5938838" cy="709613"/>
          </a:xfrm>
        </p:spPr>
        <p:txBody>
          <a:bodyPr lIns="0" tIns="0" rIns="0" bIns="0"/>
          <a:lstStyle>
            <a:lvl1pPr>
              <a:defRPr sz="3600"/>
            </a:lvl1pPr>
          </a:lstStyle>
          <a:p>
            <a:pPr lvl="0"/>
            <a:endParaRPr lang="nl-NL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59000" y="4724400"/>
            <a:ext cx="5938838" cy="457200"/>
          </a:xfrm>
        </p:spPr>
        <p:txBody>
          <a:bodyPr lIns="0" tIns="0" rIns="0" bIns="0" anchor="ctr"/>
          <a:lstStyle>
            <a:lvl1pPr>
              <a:lnSpc>
                <a:spcPts val="1800"/>
              </a:lnSpc>
              <a:defRPr sz="1800"/>
            </a:lvl1pPr>
          </a:lstStyle>
          <a:p>
            <a:pPr lvl="0"/>
            <a:endParaRPr lang="nl-NL" noProof="0"/>
          </a:p>
          <a:p>
            <a:pPr lvl="0"/>
            <a:endParaRPr lang="nl-NL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60620BD-F02D-4DF7-8610-4A993D444501}" type="slidenum">
              <a:rPr lang="nl-NL"/>
              <a:t>‹nr.›</a:t>
            </a:fld>
            <a:endParaRPr 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>
          <a:xfrm>
            <a:off x="2133600" y="5410200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>
          <a:xfrm>
            <a:off x="2159000" y="5227638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>
          <a:xfrm>
            <a:off x="2159000" y="5227638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F160-1221-42F8-971A-15E478E90C2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1614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067425" y="1143000"/>
            <a:ext cx="1806575" cy="450691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47700" y="1143000"/>
            <a:ext cx="5267325" cy="450691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89C7-DE1E-4BBA-BFE6-781F565BC8ED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9103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C1D7-3C6A-4C94-9824-C58A30616E7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7942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08DE-7444-4FFB-B797-1C7492829D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8282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61988" y="2093913"/>
            <a:ext cx="3529012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43400" y="2093913"/>
            <a:ext cx="3530600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0E80-37A4-43A7-934C-DD486BAC2C3C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65779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2824-CFB4-4B59-8258-864EABF4ED96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9621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5F650-EE3B-4E2F-956F-D4657757308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25883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1436-D104-4D03-A584-FD96F4EE596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79023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6EE2-6328-4587-9C2C-6FDD37D97C1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44712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3AB0-0C84-4270-8F03-48668392F5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7836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1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1143000"/>
            <a:ext cx="72120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2093913"/>
            <a:ext cx="7212012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49AA59-F8CA-46F8-A8E4-A5044C485AD1}" type="slidenum">
              <a:rPr lang="nl-NL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fontAlgn="base">
        <a:lnSpc>
          <a:spcPts val="2200"/>
        </a:lnSpc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2088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7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398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kahoot.it/#/k/2dc70373-7afa-4fd3-aeab-ec7adc03e30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vak" descr="PresentatieTitel" title="PresentatieTitel"/>
          <p:cNvSpPr>
            <a:spLocks noGrp="1" noChangeArrowheads="1"/>
          </p:cNvSpPr>
          <p:nvPr>
            <p:ph type="ctrTitle"/>
          </p:nvPr>
        </p:nvSpPr>
        <p:spPr>
          <a:xfrm>
            <a:off x="2159000" y="3500438"/>
            <a:ext cx="5938838" cy="1054100"/>
          </a:xfrm>
        </p:spPr>
        <p:txBody>
          <a:bodyPr/>
          <a:lstStyle/>
          <a:p>
            <a:r>
              <a:rPr lang="nl-NL" dirty="0"/>
              <a:t>Cliënt en Veiligheid</a:t>
            </a:r>
          </a:p>
        </p:txBody>
      </p:sp>
      <p:sp>
        <p:nvSpPr>
          <p:cNvPr id="2051" name="Datumvak" descr="DOCdatum" title="DOCdatum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600"/>
              </a:lnSpc>
            </a:pPr>
            <a:r>
              <a:rPr lang="nl-NL" sz="2400" dirty="0"/>
              <a:t>Solange Sommeling</a:t>
            </a:r>
          </a:p>
        </p:txBody>
      </p:sp>
      <p:sp>
        <p:nvSpPr>
          <p:cNvPr id="2052" name="Spreker" descr="Spreker" title="Spreker"/>
          <p:cNvSpPr txBox="1">
            <a:spLocks noChangeArrowheads="1"/>
          </p:cNvSpPr>
          <p:nvPr/>
        </p:nvSpPr>
        <p:spPr>
          <a:xfrm>
            <a:off x="2159000" y="5084763"/>
            <a:ext cx="593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2" name="Tekstvak 1" descr="logovast_payoff" title="logovast_payoff"/>
          <p:cNvSpPr txBox="1"/>
          <p:nvPr/>
        </p:nvSpPr>
        <p:spPr>
          <a:xfrm>
            <a:off x="6436800" y="6228000"/>
            <a:ext cx="2592000" cy="15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/>
              <a:t>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59DE5F-410A-48B3-90B2-66167E131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BB8B8E-1D4E-49FB-B133-D128FF9BE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Opdracht nabespreken</a:t>
            </a:r>
          </a:p>
        </p:txBody>
      </p:sp>
    </p:spTree>
    <p:extLst>
      <p:ext uri="{BB962C8B-B14F-4D97-AF65-F5344CB8AC3E}">
        <p14:creationId xmlns:p14="http://schemas.microsoft.com/office/powerpoint/2010/main" val="151319405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voor volgende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988" y="2492895"/>
            <a:ext cx="3549972" cy="3157017"/>
          </a:xfrm>
        </p:spPr>
        <p:txBody>
          <a:bodyPr/>
          <a:lstStyle/>
          <a:p>
            <a:r>
              <a:rPr lang="nl-NL" sz="2400" dirty="0"/>
              <a:t>Bestuderen </a:t>
            </a:r>
            <a:r>
              <a:rPr lang="nl-NL" sz="2400"/>
              <a:t>thema 17</a:t>
            </a:r>
            <a:endParaRPr lang="nl-NL" sz="2400" dirty="0"/>
          </a:p>
        </p:txBody>
      </p:sp>
      <p:pic>
        <p:nvPicPr>
          <p:cNvPr id="2052" name="Picture 4" descr="Afbeeldingsresultaat voor huiswerk le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49489"/>
            <a:ext cx="403244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3614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nl-NL" dirty="0"/>
              <a:t>Lesweek 2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988" y="2204864"/>
            <a:ext cx="7212012" cy="3888431"/>
          </a:xfrm>
        </p:spPr>
        <p:txBody>
          <a:bodyPr/>
          <a:lstStyle/>
          <a:p>
            <a:r>
              <a:rPr lang="nl-NL" sz="2400" b="1" dirty="0"/>
              <a:t>Herhalen vorige les </a:t>
            </a:r>
            <a:r>
              <a:rPr lang="nl-NL" sz="2400" b="1" dirty="0" err="1"/>
              <a:t>kahoot</a:t>
            </a:r>
            <a:endParaRPr lang="nl-NL" sz="2400" b="1" dirty="0"/>
          </a:p>
          <a:p>
            <a:endParaRPr lang="nl-NL" sz="2400" b="1" dirty="0"/>
          </a:p>
          <a:p>
            <a:r>
              <a:rPr lang="nl-NL" sz="2400" b="1" dirty="0"/>
              <a:t>Groepsdiscussie</a:t>
            </a:r>
          </a:p>
          <a:p>
            <a:endParaRPr lang="nl-NL" sz="2400" dirty="0"/>
          </a:p>
          <a:p>
            <a:r>
              <a:rPr lang="nl-NL" sz="2400" b="1" dirty="0"/>
              <a:t>Theorie thema 17</a:t>
            </a:r>
          </a:p>
          <a:p>
            <a:endParaRPr lang="nl-NL" sz="2400" dirty="0"/>
          </a:p>
          <a:p>
            <a:endParaRPr lang="nl-NL" sz="2400" dirty="0"/>
          </a:p>
          <a:p>
            <a:endParaRPr lang="nl-NL" sz="2400" b="1" dirty="0"/>
          </a:p>
          <a:p>
            <a:endParaRPr lang="nl-NL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626087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was het ook al weer?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Herhaling vorige theorie vorige week thema 16</a:t>
            </a:r>
          </a:p>
          <a:p>
            <a:r>
              <a:rPr lang="nl-NL" sz="2400" dirty="0"/>
              <a:t>Ergonomisch werken</a:t>
            </a:r>
          </a:p>
          <a:p>
            <a:endParaRPr lang="nl-NL" sz="2400" dirty="0"/>
          </a:p>
          <a:p>
            <a:endParaRPr lang="nl-NL" sz="2400" dirty="0">
              <a:solidFill>
                <a:srgbClr val="00B0F0"/>
              </a:solidFill>
            </a:endParaRPr>
          </a:p>
          <a:p>
            <a:r>
              <a:rPr lang="nl-NL" sz="3200" b="1" dirty="0">
                <a:solidFill>
                  <a:srgbClr val="00B0F0"/>
                </a:solidFill>
              </a:rPr>
              <a:t>KAHOOT!</a:t>
            </a:r>
          </a:p>
          <a:p>
            <a:endParaRPr lang="nl-NL" sz="3200" b="1" dirty="0">
              <a:solidFill>
                <a:srgbClr val="00B0F0"/>
              </a:solidFill>
            </a:endParaRPr>
          </a:p>
          <a:p>
            <a:endParaRPr lang="nl-NL" sz="3200" b="1" dirty="0">
              <a:solidFill>
                <a:srgbClr val="00B0F0"/>
              </a:solidFill>
            </a:endParaRPr>
          </a:p>
          <a:p>
            <a:r>
              <a:rPr lang="nl-NL" dirty="0">
                <a:hlinkClick r:id="rId2"/>
              </a:rPr>
              <a:t>https://play.kahoot.it/#/k/2dc70373-7afa-4fd3-aeab-ec7adc03e303</a:t>
            </a:r>
            <a:endParaRPr lang="nl-NL" dirty="0"/>
          </a:p>
          <a:p>
            <a:endParaRPr lang="nl-NL" sz="3200" b="1" dirty="0">
              <a:solidFill>
                <a:srgbClr val="00B0F0"/>
              </a:solidFill>
            </a:endParaRPr>
          </a:p>
          <a:p>
            <a:endParaRPr lang="nl-NL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17754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17.1 Patiëntveiligheid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Definitie:</a:t>
            </a:r>
          </a:p>
          <a:p>
            <a:endParaRPr lang="nl-NL" sz="2400" dirty="0"/>
          </a:p>
          <a:p>
            <a:r>
              <a:rPr lang="nl-NL" sz="2400" dirty="0"/>
              <a:t>‘Het (bijna) ontbreken van risico’s voor een patiënt om fysieke en/of psychische schade op te lopen. Schade als gevolg van het niet-professioneel handelen van zorgverleners en/of door een tekortkoming van het zorgsysteem.’</a:t>
            </a:r>
          </a:p>
        </p:txBody>
      </p:sp>
    </p:spTree>
    <p:extLst>
      <p:ext uri="{BB962C8B-B14F-4D97-AF65-F5344CB8AC3E}">
        <p14:creationId xmlns:p14="http://schemas.microsoft.com/office/powerpoint/2010/main" val="413466846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17.2 Patiëntveiligheidscultuur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Bestaat uit waarden, normen en opvattingen over veiligheid voor patiënten. </a:t>
            </a:r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4100" name="Picture 4" descr="Afbeeldingsresultaat voor cultuurladder veilighe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37942"/>
            <a:ext cx="6588224" cy="392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10973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143000"/>
            <a:ext cx="7464177" cy="647700"/>
          </a:xfrm>
        </p:spPr>
        <p:txBody>
          <a:bodyPr/>
          <a:lstStyle/>
          <a:p>
            <a:r>
              <a:rPr lang="nl-NL" dirty="0"/>
              <a:t>Weten en begrijpen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093913"/>
            <a:ext cx="7776864" cy="3556000"/>
          </a:xfrm>
        </p:spPr>
        <p:txBody>
          <a:bodyPr/>
          <a:lstStyle/>
          <a:p>
            <a:endParaRPr lang="nl-NL" sz="2400" dirty="0"/>
          </a:p>
          <a:p>
            <a:r>
              <a:rPr lang="nl-NL" sz="2400" dirty="0"/>
              <a:t>Factoren die patiëntveiligheidheidscultuur beïnvloeden</a:t>
            </a:r>
          </a:p>
        </p:txBody>
      </p:sp>
      <p:pic>
        <p:nvPicPr>
          <p:cNvPr id="4" name="Picture 4" descr="Afbeeldingsresultaat voor stopwa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36958"/>
            <a:ext cx="2587538" cy="266072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al 4"/>
          <p:cNvSpPr/>
          <p:nvPr/>
        </p:nvSpPr>
        <p:spPr>
          <a:xfrm>
            <a:off x="1331640" y="4323537"/>
            <a:ext cx="1008112" cy="10723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min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059832" y="3873303"/>
            <a:ext cx="4583306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l-NL" dirty="0">
                <a:latin typeface="+mj-lt"/>
              </a:rPr>
              <a:t>Opdracht 3 </a:t>
            </a:r>
          </a:p>
          <a:p>
            <a:endParaRPr lang="nl-NL" dirty="0">
              <a:latin typeface="+mj-lt"/>
            </a:endParaRPr>
          </a:p>
          <a:p>
            <a:r>
              <a:rPr lang="nl-NL" dirty="0">
                <a:latin typeface="+mj-lt"/>
              </a:rPr>
              <a:t>Kijk voor de opdracht in de Wiki </a:t>
            </a:r>
          </a:p>
          <a:p>
            <a:r>
              <a:rPr lang="nl-NL" dirty="0">
                <a:latin typeface="+mj-lt"/>
              </a:rPr>
              <a:t>Lesweek 2</a:t>
            </a:r>
          </a:p>
        </p:txBody>
      </p:sp>
    </p:spTree>
    <p:extLst>
      <p:ext uri="{BB962C8B-B14F-4D97-AF65-F5344CB8AC3E}">
        <p14:creationId xmlns:p14="http://schemas.microsoft.com/office/powerpoint/2010/main" val="336671036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Nabespreken opdracht 3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988" y="2093912"/>
            <a:ext cx="7212012" cy="4359423"/>
          </a:xfrm>
        </p:spPr>
        <p:txBody>
          <a:bodyPr/>
          <a:lstStyle/>
          <a:p>
            <a:r>
              <a:rPr lang="nl-NL" b="1" dirty="0"/>
              <a:t>17.3 Factoren die patiënt veiligheid beïnvloeden </a:t>
            </a:r>
          </a:p>
          <a:p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Samenwerking tussen afdelingen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Teamwork binnen afdelingen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Goede wisseling van diensten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Foutmeldingsfrequentie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Niet-veroordelende reactie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Open communicatie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Reactie op melding en leren van fouten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Verwachtingen en acties van leidinggevenden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Steun vanuit de leidinggevende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Adequate personele bezetting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Risicobewust handelen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Patiëntveilig communiceren</a:t>
            </a:r>
          </a:p>
        </p:txBody>
      </p:sp>
    </p:spTree>
    <p:extLst>
      <p:ext uri="{BB962C8B-B14F-4D97-AF65-F5344CB8AC3E}">
        <p14:creationId xmlns:p14="http://schemas.microsoft.com/office/powerpoint/2010/main" val="160038617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17.4 Bijdrage van cliënten aan veiligheid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sz="2400" b="1" dirty="0"/>
              <a:t>Cliëntenparticipatie</a:t>
            </a:r>
            <a:r>
              <a:rPr lang="nl-NL" sz="2400" dirty="0"/>
              <a:t>: vroegtijdig cliënten betrekken bij beleidsvorming.</a:t>
            </a:r>
          </a:p>
          <a:p>
            <a:endParaRPr lang="nl-NL" sz="2400" dirty="0"/>
          </a:p>
          <a:p>
            <a:r>
              <a:rPr lang="nl-NL" sz="2400" b="1" dirty="0"/>
              <a:t>Ervaringsdeskundigen</a:t>
            </a:r>
            <a:r>
              <a:rPr lang="nl-NL" sz="2400" dirty="0"/>
              <a:t>: medewerkers die eerder cliënt waren in de instelling. Zij kunnen de situatie van twee kanten bekijken.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854527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143000"/>
            <a:ext cx="7464177" cy="647700"/>
          </a:xfrm>
        </p:spPr>
        <p:txBody>
          <a:bodyPr/>
          <a:lstStyle/>
          <a:p>
            <a:r>
              <a:rPr lang="nl-NL" dirty="0"/>
              <a:t>Weten en begrijpen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093913"/>
            <a:ext cx="7776864" cy="3556000"/>
          </a:xfrm>
        </p:spPr>
        <p:txBody>
          <a:bodyPr/>
          <a:lstStyle/>
          <a:p>
            <a:endParaRPr lang="nl-NL" sz="2400" dirty="0"/>
          </a:p>
          <a:p>
            <a:r>
              <a:rPr lang="nl-NL" sz="2400" dirty="0"/>
              <a:t>De juiste verbindingen</a:t>
            </a:r>
          </a:p>
        </p:txBody>
      </p:sp>
      <p:pic>
        <p:nvPicPr>
          <p:cNvPr id="4" name="Picture 4" descr="Afbeeldingsresultaat voor stopwa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924944"/>
            <a:ext cx="3528392" cy="362818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al 4"/>
          <p:cNvSpPr/>
          <p:nvPr/>
        </p:nvSpPr>
        <p:spPr>
          <a:xfrm>
            <a:off x="2051720" y="4739036"/>
            <a:ext cx="1080120" cy="11304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10 min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97079" y="4323537"/>
            <a:ext cx="4583306" cy="193899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l-NL" dirty="0">
                <a:latin typeface="+mj-lt"/>
              </a:rPr>
              <a:t>Opdracht 4 </a:t>
            </a:r>
          </a:p>
          <a:p>
            <a:endParaRPr lang="nl-NL" dirty="0">
              <a:latin typeface="+mj-lt"/>
            </a:endParaRPr>
          </a:p>
          <a:p>
            <a:r>
              <a:rPr lang="nl-NL" dirty="0">
                <a:latin typeface="+mj-lt"/>
              </a:rPr>
              <a:t>Kijk voor de opdracht in de Wiki </a:t>
            </a:r>
          </a:p>
          <a:p>
            <a:r>
              <a:rPr lang="nl-NL" dirty="0">
                <a:latin typeface="+mj-lt"/>
              </a:rPr>
              <a:t>Lesweek 2</a:t>
            </a:r>
          </a:p>
          <a:p>
            <a:endParaRPr lang="nl-N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538109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4.05.28"/>
  <p:tag name="AS_TITLE" val="Aspose.Slides for .NET 4.0"/>
  <p:tag name="AS_VERSION" val="14.4.0.0"/>
  <p:tag name="HERGEBRUIK_156" val="[empty_val]"/>
  <p:tag name="HERGEBRUIK_158" val="##59"/>
  <p:tag name="HERGEBRUIK_77" val="8-8-2016 0:00:00"/>
  <p:tag name="HERGEBRUIK_87" val="42"/>
  <p:tag name="HERGEBRUIK_LOGOID" val="1"/>
  <p:tag name="HERGEBRUIK_MODELID" val="31"/>
  <p:tag name="HERGEBRUIK_RELOADMODE" val="0"/>
  <p:tag name="HERGEBRUIK_TAALID" val="1"/>
  <p:tag name="HERGEBRUIKVW_13" val="Verlengde Visserstraat 20, Groningen"/>
  <p:tag name="HERGEBRUIKVW_15" val="Postbus 1225, 9701 BE Groningen"/>
  <p:tag name="HERGEBRUIKVW_16" val="T (050) 368 83 00 "/>
  <p:tag name="HERGEBRUIKVW_17" val="T (050) 368 83 00 , F "/>
  <p:tag name="HERGEBRUIKVW_18" val="NL91 RABO 0385 1922 07, KvK 41013432"/>
  <p:tag name="HERGEBRUIKVW_19" val="Noorderpoort Gezondheidszorg &amp; Welzijn "/>
  <p:tag name="HERGEBRUIKVW_20" val="Noorderpoort&#10;Noorderpoort Gezondheidszorg &amp; Welzijn &#10;Postbus 1225&#10;9701 BE Groningen&#10;Verlengde Visserstraat 20&#10;Groningen"/>
</p:tagLst>
</file>

<file path=ppt/theme/theme1.xml><?xml version="1.0" encoding="utf-8"?>
<a:theme xmlns:a="http://schemas.openxmlformats.org/drawingml/2006/main" name="Standaardontwerp">
  <a:themeElements>
    <a:clrScheme name="Standaardontwerp 8">
      <a:dk1>
        <a:srgbClr val="000000"/>
      </a:dk1>
      <a:lt1>
        <a:srgbClr val="FFFFFF"/>
      </a:lt1>
      <a:dk2>
        <a:srgbClr val="000000"/>
      </a:dk2>
      <a:lt2>
        <a:srgbClr val="DDBB01"/>
      </a:lt2>
      <a:accent1>
        <a:srgbClr val="B50070"/>
      </a:accent1>
      <a:accent2>
        <a:srgbClr val="C1C91F"/>
      </a:accent2>
      <a:accent3>
        <a:srgbClr val="FFFFFF"/>
      </a:accent3>
      <a:accent4>
        <a:srgbClr val="000000"/>
      </a:accent4>
      <a:accent5>
        <a:srgbClr val="D7AABB"/>
      </a:accent5>
      <a:accent6>
        <a:srgbClr val="AFB61B"/>
      </a:accent6>
      <a:hlink>
        <a:srgbClr val="009EE0"/>
      </a:hlink>
      <a:folHlink>
        <a:srgbClr val="81197F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0000"/>
        </a:dk1>
        <a:lt1>
          <a:srgbClr val="FFFFFF"/>
        </a:lt1>
        <a:dk2>
          <a:srgbClr val="000000"/>
        </a:dk2>
        <a:lt2>
          <a:srgbClr val="DDBB01"/>
        </a:lt2>
        <a:accent1>
          <a:srgbClr val="B50070"/>
        </a:accent1>
        <a:accent2>
          <a:srgbClr val="C1C91F"/>
        </a:accent2>
        <a:accent3>
          <a:srgbClr val="FFFFFF"/>
        </a:accent3>
        <a:accent4>
          <a:srgbClr val="000000"/>
        </a:accent4>
        <a:accent5>
          <a:srgbClr val="D7AABB"/>
        </a:accent5>
        <a:accent6>
          <a:srgbClr val="AFB61B"/>
        </a:accent6>
        <a:hlink>
          <a:srgbClr val="009EE0"/>
        </a:hlink>
        <a:folHlink>
          <a:srgbClr val="8119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oorderpoort (1).potx" id="{D498A3D9-63B3-4354-BDE2-D485172A703B}" vid="{CE4C7679-35A8-48C8-B882-D26FA938166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5431</TotalTime>
  <Words>233</Words>
  <Application>Microsoft Office PowerPoint</Application>
  <PresentationFormat>Diavoorstelling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Standaardontwerp</vt:lpstr>
      <vt:lpstr>Cliënt en Veiligheid</vt:lpstr>
      <vt:lpstr>Lesweek 2 </vt:lpstr>
      <vt:lpstr>Hoe was het ook al weer?</vt:lpstr>
      <vt:lpstr>17.1 Patiëntveiligheid</vt:lpstr>
      <vt:lpstr>17.2 Patiëntveiligheidscultuur</vt:lpstr>
      <vt:lpstr>Weten en begrijpen</vt:lpstr>
      <vt:lpstr>Nabespreken opdracht 3</vt:lpstr>
      <vt:lpstr>17.4 Bijdrage van cliënten aan veiligheid</vt:lpstr>
      <vt:lpstr>Weten en begrijpen</vt:lpstr>
      <vt:lpstr>PowerPoint-presentatie</vt:lpstr>
      <vt:lpstr>Huiswerk voor volgende week</vt:lpstr>
    </vt:vector>
  </TitlesOfParts>
  <Company>I'tension B.V.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Gerjan Stappenbelt;sa.sommeling@noorderpoort.nl</dc:creator>
  <cp:lastModifiedBy>Solange Sommeling</cp:lastModifiedBy>
  <cp:revision>360</cp:revision>
  <cp:lastPrinted>2016-09-04T12:16:18Z</cp:lastPrinted>
  <dcterms:created xsi:type="dcterms:W3CDTF">2009-12-16T15:11:37Z</dcterms:created>
  <dcterms:modified xsi:type="dcterms:W3CDTF">2017-11-14T13:15:26Z</dcterms:modified>
</cp:coreProperties>
</file>